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71" r:id="rId4"/>
    <p:sldId id="272" r:id="rId5"/>
    <p:sldId id="280" r:id="rId6"/>
    <p:sldId id="279" r:id="rId7"/>
    <p:sldId id="274" r:id="rId8"/>
    <p:sldId id="275" r:id="rId9"/>
    <p:sldId id="276" r:id="rId10"/>
    <p:sldId id="277" r:id="rId11"/>
    <p:sldId id="27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10"/>
    <p:restoredTop sz="94659"/>
  </p:normalViewPr>
  <p:slideViewPr>
    <p:cSldViewPr snapToGrid="0">
      <p:cViewPr varScale="1">
        <p:scale>
          <a:sx n="82" d="100"/>
          <a:sy n="82" d="100"/>
        </p:scale>
        <p:origin x="-691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3A374-E257-BA40-8027-2F76366D0775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A341E-1834-1A45-B594-3CD153D397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30509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162418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271" y="4343797"/>
            <a:ext cx="5487458" cy="41146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084" y="8685610"/>
            <a:ext cx="2972594" cy="456406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271" y="4343797"/>
            <a:ext cx="5487458" cy="41146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084" y="8685610"/>
            <a:ext cx="2972594" cy="456406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271" y="4343797"/>
            <a:ext cx="5487458" cy="41146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084" y="8685610"/>
            <a:ext cx="2972594" cy="456406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271" y="4343797"/>
            <a:ext cx="5487458" cy="41146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084" y="8685610"/>
            <a:ext cx="2972594" cy="456406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271" y="4343797"/>
            <a:ext cx="5487458" cy="41146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084" y="8685610"/>
            <a:ext cx="2972594" cy="456406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14033B-C1CB-1754-9CFB-86BF8AE30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77F7485-6AB7-ED91-AD1E-F6AF832150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112DE61-1E8E-21E6-91F5-9ACFEE0A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BB0C74B-DB87-D74C-25EF-E2DFA9BB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A94EB34-C25C-43DD-1A50-13C7E669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8531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DD9D28-A6C4-84CC-7AD0-1AF88C70E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E933BF9-1D81-F7B1-6917-58E88F5D0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F466503-6FF8-76D4-851E-BF686B74D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5A06448-39D6-5009-B041-CA30D4724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A60FC16-7BF7-6E7E-42AB-25069EB7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11388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0CF52CA7-F9AD-0C1E-852C-42392B02D3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144B219-750C-7F94-6064-315216015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217404-C2CA-70FA-A5B4-9AE95C7F9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743AD08-86AD-4165-1C92-6B56C79B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72F7B6-7C91-353F-2D5E-37F732F3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96410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806948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939290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826573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8442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501829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0784723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445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FB85E8-D1F0-3201-C513-282DAD84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2AC0AD-2C49-613F-7309-CA7169803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711593B-EACA-5742-BD7F-BBE8EF098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6032B52-D214-778D-EBBC-4D434F2D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8A6133C-3644-B4AE-38D1-B6502E79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62088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E390C2-0E03-59D3-2EC9-A7CEBD2A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063D4C1-E515-B744-7095-139C57B2C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8609EE3-1AD3-FA54-93C5-86879BAC8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019E5D3-42E2-501B-4318-0A159470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B0B1FAE-A829-24D5-8503-C294C28F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01454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13B38F-72B4-7564-C133-A8CAF7D4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B9F648-9D9E-7763-6BAB-B390C53F9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3456F47-3898-C18D-71A7-B77785303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C2CE839-A226-7F30-2E42-D8C07E514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DCF7FCD-23EC-B0DD-BE70-3A095C49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D794252-86A4-63D0-754B-CBB385D3C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4006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8D59CE-6C76-046E-841B-6EA0F787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7BA51E6-7D4F-39D6-DA6C-601B63902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8D4CA2B-944D-91E6-F3C1-9E8B8804F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9667490-A622-5F5B-FFA5-1191FC5F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9E8B953-35E2-D50D-3C23-96F3EA8A9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3D078F9F-EF39-1158-FFBB-B082D766A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17A79C8-D42A-D086-9A2C-59BDC44B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DC02294-325E-C44F-6A05-FBDBCF94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49084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4E6425-17EE-1CF7-BD80-9B51FD96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B714A2E-804D-2430-8785-8198012E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B6E586F-1A2C-46B0-E88F-42E97FF8F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E40DCC0-E42B-4E16-2659-DE7666BD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9670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C4DC0D8-D29F-7928-5C8E-932C35C79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46381DF-626E-EA82-70A9-10E12459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76DBE00-CBB3-2EA9-A8AD-EED32DAA2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8368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BF6360-D970-1460-9ACE-C05150BF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9589798-D111-FBE5-6324-CC95E2CD3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540DC15-10D0-0F6F-3033-BC7F116A9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4F4E66B-040C-17B4-ADF5-813D3763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61D7DC8-6E0F-8333-626D-418440093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E94196-7598-4217-57B3-7873D582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4233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C25154-D40A-B42C-288E-C719D539A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DA1DA1E-1E67-5A29-051C-8438263049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5F18FC5-2DD3-C9EF-C7BF-36F167EC5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60F03EC-88F4-EC8D-270C-34F4D1181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3DC8FE-1BCB-047D-5F52-E902AC39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92B3D0D-1060-1C28-1F1A-231E43E4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6395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39132A7A-246A-E18A-4C93-A4BA988E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C4919EB-94FF-60FF-BB8D-B66AF177A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34F8F3A-267F-D219-664F-DEDAAC19E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D0576A-07DB-3B46-AC99-97A70AE23956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6C10F51-7255-50C1-18D0-94D395A5F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B535A5A-9156-5F50-DE6D-645C17C79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4653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coursera.org/" TargetMode="External"/><Relationship Id="rId4" Type="http://schemas.openxmlformats.org/officeDocument/2006/relationships/hyperlink" Target="https://www.youtube.com/user/MindfulnessMeditati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B5C05F-6C10-AAB8-B9A1-704086EB8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2639"/>
            <a:ext cx="9144000" cy="1790891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Project-I (K24MCA18P)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 Semester</a:t>
            </a:r>
            <a:b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2024-25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2C24FBC-2E61-AD49-3BD0-DA7AA89F9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7526"/>
            <a:ext cx="9144000" cy="1384490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MINDFUL  MOMENTS</a:t>
            </a:r>
            <a:endParaRPr lang="en-US" b="1" dirty="0">
              <a:solidFill>
                <a:srgbClr val="FF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Leader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Suchita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Singh(2426mca2494)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Member-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Shweta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Patel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(2426mca709 )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="" xmlns:a16="http://schemas.microsoft.com/office/drawing/2014/main" id="{C7EFE38A-2987-AEC9-33EC-1BC6CB5C10DA}"/>
              </a:ext>
            </a:extLst>
          </p:cNvPr>
          <p:cNvSpPr txBox="1">
            <a:spLocks/>
          </p:cNvSpPr>
          <p:nvPr/>
        </p:nvSpPr>
        <p:spPr>
          <a:xfrm>
            <a:off x="1524000" y="4782598"/>
            <a:ext cx="9144000" cy="76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="" xmlns:a16="http://schemas.microsoft.com/office/drawing/2014/main" id="{43043289-20F1-1B73-C850-CE92562B546B}"/>
              </a:ext>
            </a:extLst>
          </p:cNvPr>
          <p:cNvSpPr txBox="1">
            <a:spLocks/>
          </p:cNvSpPr>
          <p:nvPr/>
        </p:nvSpPr>
        <p:spPr>
          <a:xfrm>
            <a:off x="9311953" y="5486400"/>
            <a:ext cx="2724538" cy="12503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Supervisor:</a:t>
            </a:r>
          </a:p>
          <a:p>
            <a:pPr algn="just"/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Miss. </a:t>
            </a:r>
            <a:r>
              <a:rPr lang="en-IN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Divya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Singhal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9A50B94-DBEB-9815-4684-223EC27F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0"/>
            <a:ext cx="12192000" cy="13844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93161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194318"/>
            <a:ext cx="4572000" cy="55050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83903" y="1814215"/>
            <a:ext cx="2085479" cy="26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2000" dirty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Website Traffic</a:t>
            </a:r>
            <a:endParaRPr lang="en-US" sz="2000" dirty="0">
              <a:solidFill>
                <a:srgbClr val="FF3399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583903" y="2174875"/>
            <a:ext cx="6452195" cy="266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00" dirty="0">
                <a:latin typeface="Inter" pitchFamily="34" charset="0"/>
                <a:ea typeface="Inter" pitchFamily="34" charset="-122"/>
                <a:cs typeface="Inter" pitchFamily="34" charset="-120"/>
              </a:rPr>
              <a:t>Track the number of visitors to the website and their behavior on the site.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583903" y="3526135"/>
            <a:ext cx="2085479" cy="26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2000" dirty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 Engagement</a:t>
            </a:r>
            <a:endParaRPr lang="en-US" sz="2000" dirty="0">
              <a:solidFill>
                <a:srgbClr val="FF3399"/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583903" y="3886795"/>
            <a:ext cx="6452195" cy="533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dirty="0">
                <a:latin typeface="Inter" pitchFamily="34" charset="0"/>
                <a:ea typeface="Inter" pitchFamily="34" charset="-122"/>
                <a:cs typeface="Inter" pitchFamily="34" charset="-120"/>
              </a:rPr>
              <a:t>Measure user interaction with the website's content, such as time spent on pages, clicks, and downloads.</a:t>
            </a:r>
            <a:endParaRPr lang="en-US" dirty="0"/>
          </a:p>
        </p:txBody>
      </p:sp>
      <p:sp>
        <p:nvSpPr>
          <p:cNvPr id="11" name="Text 5"/>
          <p:cNvSpPr/>
          <p:nvPr/>
        </p:nvSpPr>
        <p:spPr>
          <a:xfrm>
            <a:off x="583903" y="5505054"/>
            <a:ext cx="2085479" cy="26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2000" dirty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 Feedback</a:t>
            </a:r>
            <a:endParaRPr lang="en-US" sz="2000" dirty="0">
              <a:solidFill>
                <a:srgbClr val="FF3399"/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583903" y="5865713"/>
            <a:ext cx="6452195" cy="533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dirty="0">
                <a:latin typeface="Inter" pitchFamily="34" charset="0"/>
                <a:ea typeface="Inter" pitchFamily="34" charset="-122"/>
                <a:cs typeface="Inter" pitchFamily="34" charset="-120"/>
              </a:rPr>
              <a:t>Collect user feedback through surveys, comments, and contact forms to understand their experiences and identify areas for improvement.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129004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/>
            </a:r>
            <a:br>
              <a:rPr lang="en-US" b="1" dirty="0" smtClean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</a:br>
            <a:r>
              <a:rPr lang="en-US" b="1" dirty="0" smtClean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Reports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</p:spTree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261"/>
            <a:ext cx="4572000" cy="54677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05542" y="713773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References</a:t>
            </a:r>
            <a:endParaRPr lang="en-US" sz="3700" dirty="0"/>
          </a:p>
        </p:txBody>
      </p:sp>
      <p:sp>
        <p:nvSpPr>
          <p:cNvPr id="5" name="Rectangle 4"/>
          <p:cNvSpPr/>
          <p:nvPr/>
        </p:nvSpPr>
        <p:spPr>
          <a:xfrm>
            <a:off x="4784202" y="1716912"/>
            <a:ext cx="6096000" cy="630938"/>
          </a:xfrm>
          <a:prstGeom prst="rect">
            <a:avLst/>
          </a:prstGeom>
        </p:spPr>
        <p:txBody>
          <a:bodyPr lIns="76197" tIns="38098" rIns="76197" bIns="38098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b="1" dirty="0" smtClean="0"/>
              <a:t>YouTube</a:t>
            </a:r>
            <a:endParaRPr lang="en-US" dirty="0" smtClean="0"/>
          </a:p>
          <a:p>
            <a:r>
              <a:rPr lang="en-US" dirty="0" smtClean="0"/>
              <a:t> Channel Example: </a:t>
            </a:r>
            <a:r>
              <a:rPr lang="en-US" dirty="0" smtClean="0">
                <a:hlinkClick r:id="rId4"/>
              </a:rPr>
              <a:t>The Mindfulness Meditation Channel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84202" y="2565722"/>
            <a:ext cx="6096000" cy="907937"/>
          </a:xfrm>
          <a:prstGeom prst="rect">
            <a:avLst/>
          </a:prstGeom>
        </p:spPr>
        <p:txBody>
          <a:bodyPr lIns="76197" tIns="38098" rIns="76197" bIns="38098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b="1" dirty="0" err="1" smtClean="0"/>
              <a:t>Coursera</a:t>
            </a:r>
            <a:endParaRPr lang="en-US" dirty="0" smtClean="0"/>
          </a:p>
          <a:p>
            <a:r>
              <a:rPr lang="en-US" dirty="0" smtClean="0"/>
              <a:t>Website: </a:t>
            </a:r>
            <a:r>
              <a:rPr lang="en-US" dirty="0" smtClean="0">
                <a:hlinkClick r:id="rId5"/>
              </a:rPr>
              <a:t>coursera.org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84202" y="3510988"/>
            <a:ext cx="6096000" cy="1461935"/>
          </a:xfrm>
          <a:prstGeom prst="rect">
            <a:avLst/>
          </a:prstGeom>
        </p:spPr>
        <p:txBody>
          <a:bodyPr lIns="76197" tIns="38098" rIns="76197" bIns="38098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b="1" dirty="0" err="1" smtClean="0"/>
              <a:t>Zenner</a:t>
            </a:r>
            <a:r>
              <a:rPr lang="en-US" b="1" dirty="0" smtClean="0"/>
              <a:t>, C., et al. (2014).</a:t>
            </a:r>
            <a:endParaRPr lang="en-US" dirty="0" smtClean="0"/>
          </a:p>
          <a:p>
            <a:r>
              <a:rPr lang="en-US" i="1" dirty="0" smtClean="0"/>
              <a:t>Mindfulness-Based Programs for Children and Adolescents: A Systematic Review and Meta-Analysis.</a:t>
            </a:r>
            <a:r>
              <a:rPr lang="en-US" dirty="0" smtClean="0"/>
              <a:t> In: </a:t>
            </a:r>
            <a:r>
              <a:rPr lang="en-US" i="1" dirty="0" smtClean="0"/>
              <a:t>Journal of Child Psychology and Psychiatry</a:t>
            </a:r>
            <a:r>
              <a:rPr lang="en-US" dirty="0" smtClean="0"/>
              <a:t>, 55(3), 197-206.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69D98D0A-C035-F4F3-2047-444895950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34278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References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4B72F0-7EB3-A394-ABD6-7A41EF3C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67968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4AD30AE4-1C9D-4F26-8884-C30D15E18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Introduction (1 slide)</a:t>
            </a:r>
          </a:p>
          <a:p>
            <a:pPr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Literature Review (2 slides)</a:t>
            </a:r>
          </a:p>
          <a:p>
            <a:pPr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Objective of the Project (1 slide)</a:t>
            </a:r>
          </a:p>
          <a:p>
            <a:pPr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Technology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Hardware Requirements (Development Environment, Server requirement (if required), Client requirement (if required).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Software Requirements (Language and Platforms like Frameworks, VS code, Android Studio and </a:t>
            </a:r>
            <a:r>
              <a:rPr lang="en-IN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Jupyter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notebook etc. )</a:t>
            </a:r>
            <a:b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Modules (2-3 slides)</a:t>
            </a:r>
          </a:p>
          <a:p>
            <a:pPr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Workflow (1 slide)</a:t>
            </a:r>
          </a:p>
          <a:p>
            <a:pPr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Reports (For Example: Project : Student Monitoring System, so reports like: Student Marks, Subjects, companies visit, and student appears in placement etc.)</a:t>
            </a:r>
          </a:p>
          <a:p>
            <a:pPr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References (1 slide)</a:t>
            </a:r>
          </a:p>
        </p:txBody>
      </p:sp>
    </p:spTree>
    <p:extLst>
      <p:ext uri="{BB962C8B-B14F-4D97-AF65-F5344CB8AC3E}">
        <p14:creationId xmlns="" xmlns:p14="http://schemas.microsoft.com/office/powerpoint/2010/main" val="411715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33492" y="1187946"/>
            <a:ext cx="6297018" cy="24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416"/>
              </a:lnSpc>
            </a:pPr>
            <a:r>
              <a:rPr lang="en-US" sz="5100" dirty="0" smtClean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Mindful Moments: A Mindful Living Website</a:t>
            </a:r>
            <a:endParaRPr lang="en-US" sz="5100" dirty="0" smtClean="0"/>
          </a:p>
          <a:p>
            <a:pPr>
              <a:lnSpc>
                <a:spcPts val="6416"/>
              </a:lnSpc>
            </a:pP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5233492" y="3916958"/>
            <a:ext cx="6297018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 smtClean="0">
                <a:latin typeface="Inter" pitchFamily="34" charset="0"/>
                <a:ea typeface="Inter" pitchFamily="34" charset="-122"/>
                <a:cs typeface="Inter" pitchFamily="34" charset="-120"/>
              </a:rPr>
              <a:t>Mindful Moments is a website designed to help individuals cultivate mindfulness in their daily lives. It offers a variety of resources, including guided meditations, articles, and tips, to promote a sense of calm and well-being.</a:t>
            </a:r>
            <a:endParaRPr lang="en-US" sz="1500" dirty="0" smtClean="0"/>
          </a:p>
          <a:p>
            <a:pPr>
              <a:lnSpc>
                <a:spcPts val="2375"/>
              </a:lnSpc>
            </a:pPr>
            <a:endParaRPr lang="en-US" sz="1500" dirty="0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N" sz="3600" b="1" kern="100" dirty="0" smtClean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Introduction</a:t>
            </a:r>
            <a:endParaRPr lang="en-US" sz="3600" dirty="0"/>
          </a:p>
        </p:txBody>
      </p:sp>
      <p:pic>
        <p:nvPicPr>
          <p:cNvPr id="6" name="Picture 5" descr="Screenshot 2024-10-13 2250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3608"/>
            <a:ext cx="4646412" cy="4478694"/>
          </a:xfrm>
          <a:prstGeom prst="rect">
            <a:avLst/>
          </a:prstGeo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963" y="1194319"/>
            <a:ext cx="3813109" cy="51878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0"/>
            <a:ext cx="12191999" cy="10543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txBody>
          <a:bodyPr wrap="non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3700" b="1" dirty="0" smtClean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Literature </a:t>
            </a:r>
            <a:r>
              <a:rPr lang="en-US" sz="3700" b="1" dirty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Review</a:t>
            </a:r>
            <a:endParaRPr lang="en-US" sz="3700" b="1" dirty="0"/>
          </a:p>
        </p:txBody>
      </p:sp>
      <p:sp>
        <p:nvSpPr>
          <p:cNvPr id="4" name="Shape 1"/>
          <p:cNvSpPr/>
          <p:nvPr/>
        </p:nvSpPr>
        <p:spPr>
          <a:xfrm>
            <a:off x="661492" y="2156718"/>
            <a:ext cx="425252" cy="42525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827584" y="2227560"/>
            <a:ext cx="93068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75755" y="2156718"/>
            <a:ext cx="24287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dirty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Mindfulness Research</a:t>
            </a:r>
            <a:endParaRPr lang="en-US" dirty="0">
              <a:solidFill>
                <a:srgbClr val="FF3399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275756" y="2565401"/>
            <a:ext cx="2439789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latin typeface="Inter" pitchFamily="34" charset="0"/>
                <a:ea typeface="Inter" pitchFamily="34" charset="-122"/>
                <a:cs typeface="Inter" pitchFamily="34" charset="-120"/>
              </a:rPr>
              <a:t>The literature review explored various research studies and findings on the benefits of mindfulness practices.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3904556" y="2156718"/>
            <a:ext cx="425252" cy="42525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9" name="Text 6"/>
          <p:cNvSpPr/>
          <p:nvPr/>
        </p:nvSpPr>
        <p:spPr>
          <a:xfrm>
            <a:off x="4035326" y="2227560"/>
            <a:ext cx="163612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518820" y="2156718"/>
            <a:ext cx="243978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dirty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Mindful Living Websites</a:t>
            </a:r>
            <a:endParaRPr lang="en-US" dirty="0">
              <a:solidFill>
                <a:srgbClr val="FF3399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4509489" y="2552766"/>
            <a:ext cx="2439789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latin typeface="Inter" pitchFamily="34" charset="0"/>
                <a:ea typeface="Inter" pitchFamily="34" charset="-122"/>
                <a:cs typeface="Inter" pitchFamily="34" charset="-120"/>
              </a:rPr>
              <a:t>An analysis of existing mindful living websites was conducted to identify best practices and user experience strategies.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61492" y="4774407"/>
            <a:ext cx="425252" cy="42525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3" name="Text 10"/>
          <p:cNvSpPr/>
          <p:nvPr/>
        </p:nvSpPr>
        <p:spPr>
          <a:xfrm>
            <a:off x="789881" y="4845249"/>
            <a:ext cx="168473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275755" y="4774407"/>
            <a:ext cx="290720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dirty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 Needs &amp; Preferences</a:t>
            </a:r>
            <a:endParaRPr lang="en-US" dirty="0">
              <a:solidFill>
                <a:srgbClr val="FF3399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1275756" y="5183089"/>
            <a:ext cx="568275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latin typeface="Inter" pitchFamily="34" charset="0"/>
                <a:ea typeface="Inter" pitchFamily="34" charset="-122"/>
                <a:cs typeface="Inter" pitchFamily="34" charset="-120"/>
              </a:rPr>
              <a:t>The research aimed to understand the target audience's needs, preferences, and expectations for a mindful living website.</a:t>
            </a:r>
            <a:endParaRPr lang="en-US" sz="1500" dirty="0"/>
          </a:p>
        </p:txBody>
      </p:sp>
    </p:spTree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IN" dirty="0" smtClean="0"/>
              <a:t>Objective of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3399"/>
                </a:solidFill>
              </a:rPr>
              <a:t>Promote Mindfulness</a:t>
            </a:r>
            <a:r>
              <a:rPr lang="en-US" dirty="0" smtClean="0"/>
              <a:t>:-To provide accessible resources for individuals seeking to integrate mindfulness into their lives.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3399"/>
                </a:solidFill>
              </a:rPr>
              <a:t>Enhance Well-being</a:t>
            </a:r>
            <a:r>
              <a:rPr lang="en-US" dirty="0" smtClean="0"/>
              <a:t>:-To support users in cultivating a greater sense of calm, focus, and emotional well-being.</a:t>
            </a:r>
          </a:p>
          <a:p>
            <a:endParaRPr lang="en-IN" dirty="0" smtClean="0"/>
          </a:p>
          <a:p>
            <a:r>
              <a:rPr lang="en-US" dirty="0" smtClean="0">
                <a:solidFill>
                  <a:srgbClr val="FF3399"/>
                </a:solidFill>
              </a:rPr>
              <a:t>Improve User Experience</a:t>
            </a:r>
            <a:r>
              <a:rPr lang="en-US" dirty="0" smtClean="0"/>
              <a:t>:-To create a user-friendly website that offers a positive and engaging experience.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18253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b="1" dirty="0" smtClean="0"/>
              <a:t>Technology</a:t>
            </a:r>
            <a:endParaRPr lang="en-US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8" y="1698172"/>
            <a:ext cx="3103984" cy="4655976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5233492" y="1448098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endParaRPr lang="en-US" sz="3700" dirty="0"/>
          </a:p>
        </p:txBody>
      </p:sp>
      <p:sp>
        <p:nvSpPr>
          <p:cNvPr id="21" name="Shape 1"/>
          <p:cNvSpPr/>
          <p:nvPr/>
        </p:nvSpPr>
        <p:spPr>
          <a:xfrm>
            <a:off x="3480318" y="2060958"/>
            <a:ext cx="7704959" cy="3696030"/>
          </a:xfrm>
          <a:prstGeom prst="roundRect">
            <a:avLst>
              <a:gd name="adj" fmla="val 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2" name="Shape 2"/>
          <p:cNvSpPr/>
          <p:nvPr/>
        </p:nvSpPr>
        <p:spPr>
          <a:xfrm>
            <a:off x="5239842" y="2328565"/>
            <a:ext cx="6284318" cy="541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3" name="Text 3"/>
          <p:cNvSpPr/>
          <p:nvPr/>
        </p:nvSpPr>
        <p:spPr>
          <a:xfrm>
            <a:off x="5428853" y="2448322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b="1" dirty="0">
                <a:solidFill>
                  <a:srgbClr val="FF3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Hardware</a:t>
            </a:r>
            <a:endParaRPr lang="en-US" sz="1600" b="1" dirty="0">
              <a:solidFill>
                <a:srgbClr val="FF3399"/>
              </a:solidFill>
            </a:endParaRPr>
          </a:p>
        </p:txBody>
      </p:sp>
      <p:sp>
        <p:nvSpPr>
          <p:cNvPr id="24" name="Text 4"/>
          <p:cNvSpPr/>
          <p:nvPr/>
        </p:nvSpPr>
        <p:spPr>
          <a:xfrm>
            <a:off x="8574187" y="2448322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b="1" dirty="0" smtClean="0">
                <a:solidFill>
                  <a:srgbClr val="FF3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Software</a:t>
            </a:r>
            <a:endParaRPr lang="en-US" sz="1600" b="1" dirty="0">
              <a:solidFill>
                <a:srgbClr val="FF3399"/>
              </a:solidFill>
            </a:endParaRPr>
          </a:p>
        </p:txBody>
      </p:sp>
      <p:sp>
        <p:nvSpPr>
          <p:cNvPr id="25" name="Shape 5"/>
          <p:cNvSpPr/>
          <p:nvPr/>
        </p:nvSpPr>
        <p:spPr>
          <a:xfrm>
            <a:off x="5239842" y="2870497"/>
            <a:ext cx="6284318" cy="8443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6"/>
          <p:cNvSpPr/>
          <p:nvPr/>
        </p:nvSpPr>
        <p:spPr>
          <a:xfrm>
            <a:off x="5428853" y="2990255"/>
            <a:ext cx="276096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latin typeface="Inter" pitchFamily="34" charset="0"/>
                <a:ea typeface="Inter" pitchFamily="34" charset="-122"/>
                <a:cs typeface="Inter" pitchFamily="34" charset="-120"/>
              </a:rPr>
              <a:t>Personal Computer (PC) or Laptop</a:t>
            </a:r>
            <a:endParaRPr lang="en-US" sz="1500" dirty="0"/>
          </a:p>
        </p:txBody>
      </p:sp>
      <p:sp>
        <p:nvSpPr>
          <p:cNvPr id="27" name="Text 7"/>
          <p:cNvSpPr/>
          <p:nvPr/>
        </p:nvSpPr>
        <p:spPr>
          <a:xfrm>
            <a:off x="8574186" y="2911151"/>
            <a:ext cx="2967781" cy="839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IN" sz="1500" dirty="0" smtClean="0">
                <a:latin typeface="Inter" pitchFamily="34" charset="0"/>
                <a:ea typeface="Inter" pitchFamily="34" charset="-122"/>
              </a:rPr>
              <a:t>To include the backend framework</a:t>
            </a:r>
          </a:p>
          <a:p>
            <a:pPr>
              <a:lnSpc>
                <a:spcPts val="2375"/>
              </a:lnSpc>
            </a:pPr>
            <a:r>
              <a:rPr lang="en-IN" sz="1500" dirty="0" smtClean="0">
                <a:latin typeface="Inter" pitchFamily="34" charset="0"/>
                <a:ea typeface="Inter" pitchFamily="34" charset="-122"/>
              </a:rPr>
              <a:t>(e.g., </a:t>
            </a:r>
            <a:r>
              <a:rPr lang="en-IN" sz="1500" dirty="0" err="1" smtClean="0">
                <a:latin typeface="Inter" pitchFamily="34" charset="0"/>
                <a:ea typeface="Inter" pitchFamily="34" charset="-122"/>
              </a:rPr>
              <a:t>Django</a:t>
            </a:r>
            <a:r>
              <a:rPr lang="en-IN" sz="1500" dirty="0" smtClean="0">
                <a:latin typeface="Inter" pitchFamily="34" charset="0"/>
                <a:ea typeface="Inter" pitchFamily="34" charset="-122"/>
              </a:rPr>
              <a:t> (Python)</a:t>
            </a:r>
            <a:r>
              <a:rPr lang="en-US" sz="1500" dirty="0" smtClean="0">
                <a:latin typeface="Inter" pitchFamily="34" charset="0"/>
                <a:ea typeface="Inter" pitchFamily="34" charset="-122"/>
                <a:cs typeface="Inter" pitchFamily="34" charset="-120"/>
              </a:rPr>
              <a:t>and</a:t>
            </a:r>
          </a:p>
          <a:p>
            <a:pPr>
              <a:lnSpc>
                <a:spcPts val="2375"/>
              </a:lnSpc>
            </a:pPr>
            <a:r>
              <a:rPr lang="en-US" sz="1500" dirty="0" smtClean="0">
                <a:latin typeface="Inter" pitchFamily="34" charset="0"/>
                <a:ea typeface="Inter" pitchFamily="34" charset="-122"/>
                <a:cs typeface="Inter" pitchFamily="34" charset="-120"/>
              </a:rPr>
              <a:t>Database (e.g., </a:t>
            </a:r>
            <a:r>
              <a:rPr lang="en-US" sz="1500" dirty="0" err="1" smtClean="0">
                <a:latin typeface="Inter" pitchFamily="34" charset="0"/>
                <a:ea typeface="Inter" pitchFamily="34" charset="-122"/>
                <a:cs typeface="Inter" pitchFamily="34" charset="-120"/>
              </a:rPr>
              <a:t>MySQL</a:t>
            </a:r>
            <a:r>
              <a:rPr lang="en-US" sz="1500" dirty="0" smtClean="0"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1500" dirty="0" smtClean="0"/>
          </a:p>
          <a:p>
            <a:pPr>
              <a:lnSpc>
                <a:spcPts val="2375"/>
              </a:lnSpc>
            </a:pPr>
            <a:endParaRPr lang="en-US" sz="1500" dirty="0"/>
          </a:p>
        </p:txBody>
      </p:sp>
      <p:sp>
        <p:nvSpPr>
          <p:cNvPr id="29" name="Text 9"/>
          <p:cNvSpPr/>
          <p:nvPr/>
        </p:nvSpPr>
        <p:spPr>
          <a:xfrm>
            <a:off x="5428853" y="3834607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 smtClean="0"/>
              <a:t>Sufficient storage and memory</a:t>
            </a:r>
            <a:r>
              <a:rPr lang="en-IN" sz="1500" dirty="0" smtClean="0">
                <a:latin typeface="Inter" pitchFamily="34" charset="0"/>
                <a:ea typeface="Inter" pitchFamily="34" charset="-122"/>
              </a:rPr>
              <a:t> </a:t>
            </a:r>
            <a:endParaRPr lang="en-US" sz="1500" dirty="0"/>
          </a:p>
        </p:txBody>
      </p:sp>
      <p:sp>
        <p:nvSpPr>
          <p:cNvPr id="30" name="Text 10"/>
          <p:cNvSpPr/>
          <p:nvPr/>
        </p:nvSpPr>
        <p:spPr>
          <a:xfrm>
            <a:off x="8668139" y="3937517"/>
            <a:ext cx="2667008" cy="501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IN" sz="1500" dirty="0" smtClean="0">
                <a:latin typeface="Inter" pitchFamily="34" charset="0"/>
                <a:ea typeface="Inter" pitchFamily="34" charset="-122"/>
              </a:rPr>
              <a:t>Vs code platform</a:t>
            </a:r>
            <a:endParaRPr lang="en-US" sz="1500" dirty="0"/>
          </a:p>
        </p:txBody>
      </p:sp>
      <p:sp>
        <p:nvSpPr>
          <p:cNvPr id="31" name="Shape 11"/>
          <p:cNvSpPr/>
          <p:nvPr/>
        </p:nvSpPr>
        <p:spPr>
          <a:xfrm>
            <a:off x="5239842" y="4559201"/>
            <a:ext cx="6284318" cy="8443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12"/>
          <p:cNvSpPr/>
          <p:nvPr/>
        </p:nvSpPr>
        <p:spPr>
          <a:xfrm>
            <a:off x="5428853" y="4678958"/>
            <a:ext cx="276096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latin typeface="Inter" pitchFamily="34" charset="0"/>
                <a:ea typeface="Inter" pitchFamily="34" charset="-122"/>
                <a:cs typeface="Inter" pitchFamily="34" charset="-120"/>
              </a:rPr>
              <a:t>Web Browser (e.g., Chrome, Firefox)</a:t>
            </a:r>
            <a:endParaRPr lang="en-US" sz="1500" dirty="0"/>
          </a:p>
        </p:txBody>
      </p:sp>
      <p:sp>
        <p:nvSpPr>
          <p:cNvPr id="33" name="Text 13"/>
          <p:cNvSpPr/>
          <p:nvPr/>
        </p:nvSpPr>
        <p:spPr>
          <a:xfrm>
            <a:off x="8574187" y="4678958"/>
            <a:ext cx="276096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latin typeface="Inter" pitchFamily="34" charset="0"/>
                <a:ea typeface="Inter" pitchFamily="34" charset="-122"/>
                <a:cs typeface="Inter" pitchFamily="34" charset="-120"/>
              </a:rPr>
              <a:t>Programming Languages (e.g., HTML, CSS, </a:t>
            </a:r>
            <a:r>
              <a:rPr lang="en-US" sz="1500" dirty="0" smtClean="0">
                <a:latin typeface="Inter" pitchFamily="34" charset="0"/>
                <a:ea typeface="Inter" pitchFamily="34" charset="-122"/>
                <a:cs typeface="Inter" pitchFamily="34" charset="-120"/>
              </a:rPr>
              <a:t>JavaScript,)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718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txBody>
          <a:bodyPr wrap="non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3700" b="1" dirty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Modules</a:t>
            </a:r>
            <a:endParaRPr lang="en-US" sz="3700" b="1" dirty="0"/>
          </a:p>
        </p:txBody>
      </p:sp>
      <p:sp>
        <p:nvSpPr>
          <p:cNvPr id="3" name="Text 1"/>
          <p:cNvSpPr/>
          <p:nvPr/>
        </p:nvSpPr>
        <p:spPr>
          <a:xfrm>
            <a:off x="289249" y="867747"/>
            <a:ext cx="3023118" cy="551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800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Homepage</a:t>
            </a:r>
            <a:r>
              <a:rPr lang="en-US" sz="3300" dirty="0" smtClean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:</a:t>
            </a:r>
            <a:endParaRPr lang="en-US" sz="3300" dirty="0">
              <a:solidFill>
                <a:srgbClr val="FF3399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3192683" y="822143"/>
            <a:ext cx="6732608" cy="1473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700" dirty="0">
                <a:latin typeface="Arial" pitchFamily="34" charset="0"/>
                <a:ea typeface="Inter" pitchFamily="34" charset="-122"/>
                <a:cs typeface="Arial" pitchFamily="34" charset="0"/>
              </a:rPr>
              <a:t>Introduction to the website, with a brief overview of its purpose, features, and </a:t>
            </a:r>
            <a:r>
              <a:rPr lang="en-US" sz="2700" dirty="0" smtClean="0">
                <a:latin typeface="Arial" pitchFamily="34" charset="0"/>
                <a:ea typeface="Inter" pitchFamily="34" charset="-122"/>
                <a:cs typeface="Arial" pitchFamily="34" charset="0"/>
              </a:rPr>
              <a:t>    benefits</a:t>
            </a:r>
            <a:r>
              <a:rPr lang="en-US" sz="2700" dirty="0">
                <a:latin typeface="Arial" pitchFamily="34" charset="0"/>
                <a:ea typeface="Inter" pitchFamily="34" charset="-122"/>
                <a:cs typeface="Arial" pitchFamily="34" charset="0"/>
              </a:rPr>
              <a:t>.</a:t>
            </a:r>
            <a:endParaRPr 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90069" y="314819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dirty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Meditation</a:t>
            </a:r>
            <a:r>
              <a:rPr lang="en-US" sz="2400" dirty="0">
                <a:solidFill>
                  <a:srgbClr val="F7F7F8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400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Library  :</a:t>
            </a:r>
            <a:endParaRPr lang="en-US" sz="2400" dirty="0">
              <a:solidFill>
                <a:srgbClr val="FF3399"/>
              </a:solidFill>
              <a:latin typeface="Arial Black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841326" y="3028553"/>
            <a:ext cx="5457003" cy="139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700" dirty="0">
                <a:latin typeface="Arial" pitchFamily="34" charset="0"/>
                <a:ea typeface="Inter" pitchFamily="34" charset="-122"/>
                <a:cs typeface="Arial" pitchFamily="34" charset="0"/>
              </a:rPr>
              <a:t>A collection of guided meditations on various topics, including stress reduction, sleep improvement, and self-compassion.</a:t>
            </a:r>
            <a:endParaRPr 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27441" y="5112152"/>
            <a:ext cx="2965243" cy="588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dirty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Mindfulness Articles</a:t>
            </a:r>
            <a:endParaRPr lang="en-US" sz="2400" dirty="0">
              <a:solidFill>
                <a:srgbClr val="FF3399"/>
              </a:solidFill>
              <a:latin typeface="Arial Black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059836" y="5034695"/>
            <a:ext cx="5884746" cy="1070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700" dirty="0">
                <a:latin typeface="Arial" pitchFamily="34" charset="0"/>
                <a:ea typeface="Inter" pitchFamily="34" charset="-122"/>
                <a:cs typeface="Arial" pitchFamily="34" charset="0"/>
              </a:rPr>
              <a:t>Articles, blog posts, and other content providing information and insights on mindful living practices.</a:t>
            </a:r>
            <a:endParaRPr 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34004" y="5112152"/>
            <a:ext cx="269298" cy="389398"/>
          </a:xfrm>
          <a:prstGeom prst="rect">
            <a:avLst/>
          </a:prstGeom>
        </p:spPr>
        <p:txBody>
          <a:bodyPr wrap="none" lIns="76197" tIns="38098" rIns="76197" bIns="38098">
            <a:spAutoFit/>
          </a:bodyPr>
          <a:lstStyle/>
          <a:p>
            <a:pPr>
              <a:lnSpc>
                <a:spcPts val="2292"/>
              </a:lnSpc>
            </a:pPr>
            <a:r>
              <a:rPr lang="en-US" sz="2700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:</a:t>
            </a:r>
            <a:endParaRPr lang="en-US" sz="2700" dirty="0">
              <a:solidFill>
                <a:srgbClr val="FF3399"/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08264"/>
            <a:ext cx="3424335" cy="653893"/>
          </a:xfrm>
          <a:prstGeom prst="rect">
            <a:avLst/>
          </a:prstGeom>
        </p:spPr>
        <p:txBody>
          <a:bodyPr wrap="square" lIns="76197" tIns="38098" rIns="76197" bIns="38098">
            <a:spAutoFit/>
          </a:bodyPr>
          <a:lstStyle/>
          <a:p>
            <a:pPr>
              <a:lnSpc>
                <a:spcPts val="2292"/>
              </a:lnSpc>
            </a:pPr>
            <a:r>
              <a:rPr lang="en-US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Mindfulness</a:t>
            </a:r>
            <a:r>
              <a:rPr lang="en-US" b="1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Activities</a:t>
            </a:r>
            <a:r>
              <a:rPr lang="en-US" b="1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endParaRPr lang="en-US" b="1" dirty="0" smtClean="0">
              <a:solidFill>
                <a:srgbClr val="FF3399"/>
              </a:solidFill>
              <a:latin typeface="Arial Black" pitchFamily="34" charset="0"/>
            </a:endParaRPr>
          </a:p>
          <a:p>
            <a:pPr>
              <a:lnSpc>
                <a:spcPts val="2292"/>
              </a:lnSpc>
            </a:pPr>
            <a:r>
              <a:rPr lang="en-US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endParaRPr lang="en-US" dirty="0">
              <a:solidFill>
                <a:srgbClr val="FF3399"/>
              </a:solidFill>
              <a:latin typeface="Arial Black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57803" y="522515"/>
            <a:ext cx="195944" cy="371893"/>
          </a:xfrm>
          <a:prstGeom prst="rect">
            <a:avLst/>
          </a:prstGeom>
        </p:spPr>
        <p:txBody>
          <a:bodyPr wrap="square" lIns="76197" tIns="38098" rIns="76197" bIns="38098">
            <a:spAutoFit/>
          </a:bodyPr>
          <a:lstStyle/>
          <a:p>
            <a:pPr>
              <a:lnSpc>
                <a:spcPts val="2292"/>
              </a:lnSpc>
            </a:pPr>
            <a:r>
              <a:rPr lang="en-US" sz="3000" dirty="0" smtClean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:</a:t>
            </a:r>
            <a:endParaRPr lang="en-US" sz="3000" dirty="0">
              <a:solidFill>
                <a:srgbClr val="FF339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5251" y="251927"/>
            <a:ext cx="6315083" cy="1002130"/>
          </a:xfrm>
          <a:prstGeom prst="rect">
            <a:avLst/>
          </a:prstGeom>
        </p:spPr>
        <p:txBody>
          <a:bodyPr wrap="square" lIns="76197" tIns="38098" rIns="76197" bIns="38098">
            <a:spAutoFit/>
          </a:bodyPr>
          <a:lstStyle/>
          <a:p>
            <a:pPr>
              <a:lnSpc>
                <a:spcPts val="2375"/>
              </a:lnSpc>
            </a:pPr>
            <a:r>
              <a:rPr lang="en-IN" sz="2700" dirty="0" smtClean="0">
                <a:latin typeface="Arial" pitchFamily="34" charset="0"/>
                <a:cs typeface="Arial" pitchFamily="34" charset="0"/>
              </a:rPr>
              <a:t>In this we will provide the user with different kind of activities related to their problem.</a:t>
            </a:r>
            <a:endParaRPr 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9959" y="1875454"/>
            <a:ext cx="2780523" cy="653893"/>
          </a:xfrm>
          <a:prstGeom prst="rect">
            <a:avLst/>
          </a:prstGeom>
        </p:spPr>
        <p:txBody>
          <a:bodyPr wrap="square" lIns="76197" tIns="38098" rIns="76197" bIns="38098">
            <a:spAutoFit/>
          </a:bodyPr>
          <a:lstStyle/>
          <a:p>
            <a:pPr>
              <a:lnSpc>
                <a:spcPts val="2292"/>
              </a:lnSpc>
            </a:pPr>
            <a:r>
              <a:rPr lang="en-US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Feedback by user</a:t>
            </a:r>
            <a:r>
              <a:rPr lang="en-US" b="1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endParaRPr lang="en-US" b="1" dirty="0" smtClean="0">
              <a:solidFill>
                <a:srgbClr val="FF3399"/>
              </a:solidFill>
              <a:latin typeface="Arial Black" pitchFamily="34" charset="0"/>
            </a:endParaRPr>
          </a:p>
          <a:p>
            <a:pPr>
              <a:lnSpc>
                <a:spcPts val="2292"/>
              </a:lnSpc>
            </a:pPr>
            <a:r>
              <a:rPr lang="en-US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endParaRPr lang="en-US" dirty="0">
              <a:solidFill>
                <a:srgbClr val="FF3399"/>
              </a:solidFill>
              <a:latin typeface="Arial Black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74775" y="1970217"/>
            <a:ext cx="296550" cy="414918"/>
          </a:xfrm>
          <a:prstGeom prst="rect">
            <a:avLst/>
          </a:prstGeom>
        </p:spPr>
        <p:txBody>
          <a:bodyPr wrap="none" lIns="76197" tIns="38098" rIns="76197" bIns="38098">
            <a:spAutoFit/>
          </a:bodyPr>
          <a:lstStyle/>
          <a:p>
            <a:pPr>
              <a:lnSpc>
                <a:spcPts val="2292"/>
              </a:lnSpc>
            </a:pPr>
            <a:r>
              <a:rPr lang="en-US" sz="4000" dirty="0" smtClean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:</a:t>
            </a:r>
            <a:endParaRPr lang="en-US" sz="4000" dirty="0">
              <a:solidFill>
                <a:srgbClr val="FF3399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28392" y="1744824"/>
            <a:ext cx="6926661" cy="1031771"/>
          </a:xfrm>
          <a:prstGeom prst="rect">
            <a:avLst/>
          </a:prstGeom>
        </p:spPr>
        <p:txBody>
          <a:bodyPr wrap="square" lIns="76197" tIns="38098" rIns="76197" bIns="38098">
            <a:spAutoFit/>
          </a:bodyPr>
          <a:lstStyle/>
          <a:p>
            <a:pPr>
              <a:lnSpc>
                <a:spcPts val="2375"/>
              </a:lnSpc>
            </a:pPr>
            <a:r>
              <a:rPr lang="en-IN" sz="2700" dirty="0" smtClean="0">
                <a:latin typeface="Arial" pitchFamily="34" charset="0"/>
                <a:cs typeface="Arial" pitchFamily="34" charset="0"/>
              </a:rPr>
              <a:t>User can provide with the content or any other features they want and can share their experiences .</a:t>
            </a:r>
            <a:endParaRPr 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7518" y="353504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>
                <a:solidFill>
                  <a:srgbClr val="FF3399"/>
                </a:solidFill>
                <a:latin typeface="Arial Black" pitchFamily="34" charset="0"/>
                <a:cs typeface="DM Sans Medium" pitchFamily="34" charset="-120"/>
              </a:rPr>
              <a:t>User Authentication :</a:t>
            </a:r>
            <a:r>
              <a:rPr lang="en-US" sz="2000" dirty="0" smtClean="0">
                <a:solidFill>
                  <a:srgbClr val="FF3399"/>
                </a:solidFill>
                <a:latin typeface="Arial Black" pitchFamily="34" charset="0"/>
              </a:rPr>
              <a:t/>
            </a:r>
            <a:br>
              <a:rPr lang="en-US" sz="2000" dirty="0" smtClean="0">
                <a:solidFill>
                  <a:srgbClr val="FF3399"/>
                </a:solidFill>
                <a:latin typeface="Arial Black" pitchFamily="34" charset="0"/>
              </a:rPr>
            </a:br>
            <a:endParaRPr lang="en-US" sz="2000" dirty="0">
              <a:solidFill>
                <a:srgbClr val="FF3399"/>
              </a:solidFill>
              <a:latin typeface="Arial Black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11895" y="3550917"/>
            <a:ext cx="6627844" cy="712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75"/>
              </a:lnSpc>
            </a:pPr>
            <a:r>
              <a:rPr lang="en-IN" sz="2800" dirty="0" smtClean="0">
                <a:latin typeface="Arial" pitchFamily="34" charset="0"/>
                <a:cs typeface="Arial" pitchFamily="34" charset="0"/>
              </a:rPr>
              <a:t>(Login/Signup) and feedback storage in the backend.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41714" y="1200745"/>
            <a:ext cx="813892" cy="13023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9783" y="1363464"/>
            <a:ext cx="2034878" cy="254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Planning &amp; </a:t>
            </a:r>
            <a:r>
              <a:rPr lang="en-US" sz="1600" dirty="0" smtClean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Design(1-2weeks)</a:t>
            </a:r>
            <a:endParaRPr lang="en-US" sz="1600" dirty="0">
              <a:solidFill>
                <a:srgbClr val="FF3399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6199783" y="1715394"/>
            <a:ext cx="5422503" cy="260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00" dirty="0">
                <a:latin typeface="Inter" pitchFamily="34" charset="0"/>
                <a:ea typeface="Inter" pitchFamily="34" charset="-122"/>
                <a:cs typeface="Inter" pitchFamily="34" charset="-120"/>
              </a:rPr>
              <a:t>Defining the website's purpose, target audience, and features.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41714" y="2503091"/>
            <a:ext cx="813892" cy="13023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99783" y="2665809"/>
            <a:ext cx="2034878" cy="254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00" dirty="0" smtClean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Development (3-7 weeks)</a:t>
            </a:r>
            <a:endParaRPr lang="en-US" sz="1600" dirty="0">
              <a:solidFill>
                <a:srgbClr val="FF3399"/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6199783" y="3017739"/>
            <a:ext cx="5422503" cy="260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00" dirty="0">
                <a:latin typeface="Inter" pitchFamily="34" charset="0"/>
                <a:ea typeface="Inter" pitchFamily="34" charset="-122"/>
                <a:cs typeface="Inter" pitchFamily="34" charset="-120"/>
              </a:rPr>
              <a:t>Coding the website using HTML, CSS, and JavaScript.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41714" y="3805436"/>
            <a:ext cx="813892" cy="130234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99783" y="3968155"/>
            <a:ext cx="2110283" cy="254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Testing &amp; </a:t>
            </a:r>
            <a:r>
              <a:rPr lang="en-US" sz="1600" dirty="0" smtClean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Deployment (8-9 weeks)</a:t>
            </a:r>
            <a:endParaRPr lang="en-US" sz="1600" dirty="0">
              <a:solidFill>
                <a:srgbClr val="FF3399"/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6199783" y="4320084"/>
            <a:ext cx="5422503" cy="520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00" dirty="0">
                <a:latin typeface="Inter" pitchFamily="34" charset="0"/>
                <a:ea typeface="Inter" pitchFamily="34" charset="-122"/>
                <a:cs typeface="Inter" pitchFamily="34" charset="-120"/>
              </a:rPr>
              <a:t>Ensuring the website functions correctly and is optimized for user experience.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41714" y="5107782"/>
            <a:ext cx="813892" cy="130234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99783" y="5270500"/>
            <a:ext cx="2305546" cy="254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Maintenance &amp; </a:t>
            </a:r>
            <a:r>
              <a:rPr lang="en-US" sz="1600" dirty="0" smtClean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Updates (10-11weeks)</a:t>
            </a:r>
            <a:endParaRPr lang="en-US" sz="1600" dirty="0">
              <a:solidFill>
                <a:srgbClr val="FF3399"/>
              </a:solidFill>
            </a:endParaRPr>
          </a:p>
        </p:txBody>
      </p:sp>
      <p:sp>
        <p:nvSpPr>
          <p:cNvPr id="15" name="Text 8"/>
          <p:cNvSpPr/>
          <p:nvPr/>
        </p:nvSpPr>
        <p:spPr>
          <a:xfrm>
            <a:off x="6064898" y="5622430"/>
            <a:ext cx="5374434" cy="260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00" dirty="0">
                <a:latin typeface="Inter" pitchFamily="34" charset="0"/>
                <a:ea typeface="Inter" pitchFamily="34" charset="-122"/>
                <a:cs typeface="Inter" pitchFamily="34" charset="-120"/>
              </a:rPr>
              <a:t>Regularly updating content, fixing bugs, and improving performance.</a:t>
            </a:r>
            <a:endParaRPr lang="en-US" sz="1600" dirty="0"/>
          </a:p>
        </p:txBody>
      </p:sp>
      <p:pic>
        <p:nvPicPr>
          <p:cNvPr id="16" name="Picture 15" descr="AN-vGJ92sZkx7Xx_9HSGK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47664"/>
            <a:ext cx="5023436" cy="4870581"/>
          </a:xfrm>
          <a:prstGeom prst="rect">
            <a:avLst/>
          </a:prstGeo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507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/>
            </a:r>
            <a:br>
              <a:rPr lang="en-US" dirty="0" smtClean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</a:br>
            <a:r>
              <a:rPr lang="en-US" dirty="0" smtClean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Workflow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597</Words>
  <Application>Microsoft Office PowerPoint</Application>
  <PresentationFormat>Custom</PresentationFormat>
  <Paragraphs>98</Paragraphs>
  <Slides>11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Mini Project-I (K24MCA18P) Odd Semester Session 2024-25</vt:lpstr>
      <vt:lpstr>Content</vt:lpstr>
      <vt:lpstr>Slide 3</vt:lpstr>
      <vt:lpstr>Slide 4</vt:lpstr>
      <vt:lpstr>Objective of the Project</vt:lpstr>
      <vt:lpstr>Technology</vt:lpstr>
      <vt:lpstr>Slide 7</vt:lpstr>
      <vt:lpstr>Slide 8</vt:lpstr>
      <vt:lpstr> Workflow </vt:lpstr>
      <vt:lpstr> Reports 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Project-I (K24MCA18P) Odd Semester Session 2024-25</dc:title>
  <dc:creator>Apoorv Jain</dc:creator>
  <cp:lastModifiedBy>LENOVO</cp:lastModifiedBy>
  <cp:revision>28</cp:revision>
  <dcterms:created xsi:type="dcterms:W3CDTF">2024-09-12T08:34:15Z</dcterms:created>
  <dcterms:modified xsi:type="dcterms:W3CDTF">2024-11-28T10:11:24Z</dcterms:modified>
</cp:coreProperties>
</file>